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  <p:sldMasterId id="2147483659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7" r:id="rId5"/>
    <p:sldId id="318" r:id="rId6"/>
    <p:sldId id="316" r:id="rId7"/>
    <p:sldId id="309" r:id="rId8"/>
    <p:sldId id="305" r:id="rId9"/>
    <p:sldId id="295" r:id="rId10"/>
    <p:sldId id="310" r:id="rId11"/>
    <p:sldId id="311" r:id="rId12"/>
    <p:sldId id="312" r:id="rId13"/>
    <p:sldId id="313" r:id="rId14"/>
    <p:sldId id="304" r:id="rId15"/>
    <p:sldId id="294" r:id="rId16"/>
    <p:sldId id="298" r:id="rId17"/>
    <p:sldId id="300" r:id="rId18"/>
    <p:sldId id="301" r:id="rId19"/>
    <p:sldId id="306" r:id="rId20"/>
    <p:sldId id="307" r:id="rId21"/>
    <p:sldId id="308" r:id="rId22"/>
    <p:sldId id="319" r:id="rId23"/>
    <p:sldId id="314" r:id="rId24"/>
    <p:sldId id="315" r:id="rId25"/>
    <p:sldId id="265" r:id="rId26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3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472" autoAdjust="0"/>
    <p:restoredTop sz="94660" autoAdjust="0"/>
  </p:normalViewPr>
  <p:slideViewPr>
    <p:cSldViewPr>
      <p:cViewPr>
        <p:scale>
          <a:sx n="110" d="100"/>
          <a:sy n="11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D1A5ADC-5F00-4938-A995-BB9B64F5213F}" type="datetimeFigureOut">
              <a:rPr lang="da-DK" smtClean="0"/>
              <a:pPr/>
              <a:t>17/08/15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0181CCB-7336-4AC7-8AD5-91D632B2F08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43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C3E711F-AA43-4925-AC26-8266B40C3843}" type="datetimeFigureOut">
              <a:rPr lang="da-DK" smtClean="0"/>
              <a:pPr/>
              <a:t>17/08/15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2B2D5E2-A8F3-41ED-9E2E-CAA880C04E0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79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eknik og Miljø - AAK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801C-EB12-40C4-AF1C-B39C02CE7D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D71E-8A16-4DFF-A5DD-DC0A730E2F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MEA status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611560" y="6166465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AffaldVarme Aarhus 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Teknik </a:t>
            </a:r>
            <a:r>
              <a:rPr lang="da-DK" sz="10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 </a:t>
            </a:r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Magistratsafdeling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Magistratsafdeling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cradlepeople.dk/wp-content/uploads/2012/03/graf_1.gif" TargetMode="External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arhusudenaffald.dk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132857"/>
            <a:ext cx="7772400" cy="1152128"/>
          </a:xfrm>
        </p:spPr>
        <p:txBody>
          <a:bodyPr/>
          <a:lstStyle/>
          <a:p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sz="6000" dirty="0" smtClean="0"/>
              <a:t>REWARA</a:t>
            </a:r>
            <a:r>
              <a:rPr lang="da-DK" sz="7200" dirty="0" smtClean="0"/>
              <a:t> </a:t>
            </a:r>
            <a:br>
              <a:rPr lang="da-DK" sz="7200" dirty="0" smtClean="0"/>
            </a:br>
            <a:r>
              <a:rPr lang="da-DK" sz="3200" dirty="0" smtClean="0"/>
              <a:t>Cirkulær økonomi Lisbjerg d. 12.8.2015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56992"/>
            <a:ext cx="2880320" cy="180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cradlepeople.dk/wp-content/uploads/2012/03/str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53136"/>
            <a:ext cx="2494758" cy="1656184"/>
          </a:xfrm>
          <a:prstGeom prst="rect">
            <a:avLst/>
          </a:prstGeom>
          <a:noFill/>
        </p:spPr>
      </p:pic>
      <p:pic>
        <p:nvPicPr>
          <p:cNvPr id="8196" name="Picture 4" descr="http://www.cradlepeople.dk/wp-content/uploads/2012/03/graf_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648558" cy="180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pic>
        <p:nvPicPr>
          <p:cNvPr id="4" name="Content Placeholder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5400600" cy="4275336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611560" y="1772816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>
                <a:solidFill>
                  <a:schemeClr val="bg1">
                    <a:lumMod val="50000"/>
                  </a:schemeClr>
                </a:solidFill>
              </a:rPr>
              <a:t>Proces</a:t>
            </a:r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83568" y="1772816"/>
            <a:ext cx="792088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None/>
            </a:pPr>
            <a:r>
              <a:rPr lang="da-DK" sz="2800" dirty="0" smtClean="0"/>
              <a:t>Resultater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da-DK" sz="2800" dirty="0" smtClean="0"/>
              <a:t>Der er realiseret </a:t>
            </a:r>
            <a:r>
              <a:rPr lang="da-DK" sz="2800" u="sng" dirty="0" smtClean="0"/>
              <a:t>11 symbioser </a:t>
            </a:r>
            <a:r>
              <a:rPr lang="da-DK" sz="2800" dirty="0" smtClean="0"/>
              <a:t>bl.a. med byggeaffald, organisk affald og plast,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a-DK" sz="2800" dirty="0" smtClean="0"/>
              <a:t>Yderligere ca. 10 symbioser forventes etableret i nationalt niveau i regi af Region Midtjylland og Erhvervsstyrelsen i løbet af 2015.</a:t>
            </a:r>
          </a:p>
          <a:p>
            <a:pPr marL="514350" lvl="0" indent="-514350">
              <a:buFont typeface="Wingdings" pitchFamily="2" charset="2"/>
              <a:buChar char="Ø"/>
            </a:pPr>
            <a:endParaRPr lang="da-DK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a-DK" sz="3600" dirty="0" smtClean="0"/>
              <a:t>Status REWARA, Cirkulær økonomi i indkøb (delprojekt 1B) </a:t>
            </a:r>
            <a:r>
              <a:rPr lang="da-DK" sz="5100" dirty="0" smtClean="0"/>
              <a:t>:</a:t>
            </a:r>
          </a:p>
          <a:p>
            <a:r>
              <a:rPr lang="da-DK" sz="4000" dirty="0" smtClean="0"/>
              <a:t>3 personer i Indkøb &amp; Udbud er opkvalificeret (i samarbejde med Miljøstyrelsen og benyttelse af ekstern konsulent),</a:t>
            </a:r>
          </a:p>
          <a:p>
            <a:r>
              <a:rPr lang="da-DK" sz="4000" dirty="0" smtClean="0"/>
              <a:t>Der er udarbejdet retningslinjer for cirkulær økonomi,</a:t>
            </a:r>
          </a:p>
          <a:p>
            <a:r>
              <a:rPr lang="da-DK" sz="4000" dirty="0" smtClean="0"/>
              <a:t>Der er udvalgt 5 udbudsområder, hvor vi vil arbejde med cirkulær økonomi i 2015-2016.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Status REWARA, ReUseCenter </a:t>
            </a:r>
          </a:p>
          <a:p>
            <a:pPr>
              <a:buNone/>
            </a:pPr>
            <a:r>
              <a:rPr lang="da-DK" dirty="0" smtClean="0"/>
              <a:t>(delprojekt 2)</a:t>
            </a: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808312" cy="239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 smtClean="0"/>
              <a:t>ReUse</a:t>
            </a:r>
            <a:r>
              <a:rPr lang="da-DK" sz="3200" dirty="0" smtClean="0"/>
              <a:t> åbning 18. april 2015</a:t>
            </a:r>
            <a:endParaRPr lang="da-DK" sz="3200" dirty="0"/>
          </a:p>
        </p:txBody>
      </p:sp>
      <p:pic>
        <p:nvPicPr>
          <p:cNvPr id="1026" name="Picture 2" descr="\\ADM.aarhuskommune.dk\MTM\Faelles\MTM\DATAUDVEKSLING ingen backup\eibye\2015-04-20 REUSE\REUS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976156" cy="3984104"/>
          </a:xfrm>
          <a:prstGeom prst="rect">
            <a:avLst/>
          </a:prstGeom>
          <a:noFill/>
        </p:spPr>
      </p:pic>
      <p:pic>
        <p:nvPicPr>
          <p:cNvPr id="1028" name="Picture 4" descr="\\ADM.aarhuskommune.dk\MTM\Faelles\MTM\DATAUDVEKSLING ingen backup\eibye\2015-04-20 REUSE\REUSE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492" y="933061"/>
            <a:ext cx="4608004" cy="307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err="1" smtClean="0"/>
              <a:t>ReUse</a:t>
            </a:r>
            <a:r>
              <a:rPr lang="da-DK" sz="2800" dirty="0" smtClean="0"/>
              <a:t> opstart - </a:t>
            </a:r>
            <a:r>
              <a:rPr lang="da-DK" sz="2800" dirty="0" err="1" smtClean="0"/>
              <a:t>iværksætteri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err="1" smtClean="0"/>
              <a:t>Indsamling-udstillingssamarbejder</a:t>
            </a:r>
            <a:endParaRPr lang="da-DK" dirty="0" smtClean="0"/>
          </a:p>
          <a:p>
            <a:r>
              <a:rPr lang="da-DK" dirty="0" smtClean="0"/>
              <a:t>WE:RE</a:t>
            </a:r>
          </a:p>
          <a:p>
            <a:r>
              <a:rPr lang="da-DK" dirty="0" err="1" smtClean="0"/>
              <a:t>Godske</a:t>
            </a:r>
            <a:r>
              <a:rPr lang="da-DK" dirty="0" smtClean="0"/>
              <a:t> snedker</a:t>
            </a:r>
          </a:p>
          <a:p>
            <a:r>
              <a:rPr lang="da-DK" dirty="0" smtClean="0"/>
              <a:t>Mads Binderup</a:t>
            </a:r>
          </a:p>
          <a:p>
            <a:endParaRPr lang="da-DK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2050" name="Picture 2" descr="L:\Funktioner\Affald\Plan og Drift\01 Ansatte\Gitte Tholstrup Kaalby\midlertidig\20150603_095746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834" y="1412776"/>
            <a:ext cx="1707654" cy="2276872"/>
          </a:xfrm>
          <a:prstGeom prst="rect">
            <a:avLst/>
          </a:prstGeom>
          <a:noFill/>
        </p:spPr>
      </p:pic>
      <p:pic>
        <p:nvPicPr>
          <p:cNvPr id="2051" name="Picture 3" descr="L:\Funktioner\Affald\Plan og Drift\01 Ansatte\Gitte Tholstrup Kaalby\midlertidig\20150603_09574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0470" y="3861048"/>
            <a:ext cx="1815666" cy="2420888"/>
          </a:xfrm>
          <a:prstGeom prst="rect">
            <a:avLst/>
          </a:prstGeom>
          <a:noFill/>
        </p:spPr>
      </p:pic>
      <p:pic>
        <p:nvPicPr>
          <p:cNvPr id="2052" name="Picture 4" descr="L:\Funktioner\Affald\Plan og Drift\01 Ansatte\Gitte Tholstrup Kaalby\midlertidig\20150603_095757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818" y="3861048"/>
            <a:ext cx="1995686" cy="2660915"/>
          </a:xfrm>
          <a:prstGeom prst="rect">
            <a:avLst/>
          </a:prstGeom>
          <a:noFill/>
        </p:spPr>
      </p:pic>
      <p:pic>
        <p:nvPicPr>
          <p:cNvPr id="2053" name="Picture 5" descr="L:\Funktioner\Affald\Plan og Drift\01 Ansatte\Gitte Tholstrup Kaalby\midlertidig\20150603_095759_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12" y="4104456"/>
            <a:ext cx="1437624" cy="1916832"/>
          </a:xfrm>
          <a:prstGeom prst="rect">
            <a:avLst/>
          </a:prstGeom>
          <a:noFill/>
        </p:spPr>
      </p:pic>
      <p:pic>
        <p:nvPicPr>
          <p:cNvPr id="2054" name="Picture 6" descr="L:\Funktioner\Affald\Plan og Drift\01 Ansatte\Gitte Tholstrup Kaalby\midlertidig\20150603_095855_re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4666" y="2060848"/>
            <a:ext cx="1707654" cy="2276872"/>
          </a:xfrm>
          <a:prstGeom prst="rect">
            <a:avLst/>
          </a:prstGeom>
          <a:noFill/>
        </p:spPr>
      </p:pic>
      <p:pic>
        <p:nvPicPr>
          <p:cNvPr id="2055" name="Picture 7" descr="L:\Funktioner\Affald\Plan og Drift\01 Ansatte\Gitte Tholstrup Kaalby\midlertidig\20150603_095902_resiz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4277" y="3960441"/>
            <a:ext cx="1761659" cy="234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:\Funktioner\Affald\Plan og Drift\01 Ansatte\Gitte Tholstrup Kaalby\midlertidig\20150603_095639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210" y="908720"/>
            <a:ext cx="2214246" cy="29523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err="1" smtClean="0"/>
              <a:t>ReUse</a:t>
            </a:r>
            <a:r>
              <a:rPr lang="da-DK" sz="2800" dirty="0" smtClean="0"/>
              <a:t> andre aktiviteter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Indsamling til </a:t>
            </a:r>
            <a:r>
              <a:rPr lang="da-DK" dirty="0" err="1" smtClean="0"/>
              <a:t>Northside</a:t>
            </a:r>
            <a:endParaRPr lang="da-DK" dirty="0" smtClean="0"/>
          </a:p>
          <a:p>
            <a:r>
              <a:rPr lang="da-DK" dirty="0" smtClean="0"/>
              <a:t>Kaospiloter</a:t>
            </a:r>
          </a:p>
          <a:p>
            <a:r>
              <a:rPr lang="da-DK" dirty="0" smtClean="0"/>
              <a:t>Ungdomsfestival </a:t>
            </a:r>
            <a:r>
              <a:rPr lang="da-DK" dirty="0" err="1" smtClean="0"/>
              <a:t>Gelleraps</a:t>
            </a:r>
            <a:endParaRPr lang="da-DK" dirty="0" smtClean="0"/>
          </a:p>
          <a:p>
            <a:r>
              <a:rPr lang="da-DK" dirty="0" smtClean="0"/>
              <a:t>Muligt samarbejde med </a:t>
            </a:r>
            <a:r>
              <a:rPr lang="da-DK" dirty="0" err="1" smtClean="0"/>
              <a:t>cykeler</a:t>
            </a:r>
            <a:endParaRPr lang="da-DK" dirty="0" smtClean="0"/>
          </a:p>
          <a:p>
            <a:r>
              <a:rPr lang="da-DK" dirty="0" smtClean="0"/>
              <a:t>Events </a:t>
            </a:r>
          </a:p>
          <a:p>
            <a:pPr lvl="1"/>
            <a:r>
              <a:rPr lang="da-DK" dirty="0" smtClean="0"/>
              <a:t>Cykler, plantekasser, fuglekasser, mosaikker</a:t>
            </a:r>
          </a:p>
          <a:p>
            <a:r>
              <a:rPr lang="da-DK" dirty="0" smtClean="0"/>
              <a:t>Frivillige</a:t>
            </a:r>
          </a:p>
          <a:p>
            <a:pPr lvl="1"/>
            <a:r>
              <a:rPr lang="da-DK" dirty="0" smtClean="0"/>
              <a:t>Indretning, events, kommunikation, ældre med reparation</a:t>
            </a:r>
          </a:p>
          <a:p>
            <a:r>
              <a:rPr lang="da-DK" dirty="0" smtClean="0"/>
              <a:t>Skoletjeneste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a-DK" sz="4000" dirty="0" smtClean="0"/>
              <a:t>Læring ift. REWARA projektet:</a:t>
            </a:r>
          </a:p>
          <a:p>
            <a:r>
              <a:rPr lang="da-DK" sz="2800" dirty="0" smtClean="0"/>
              <a:t>Afholdelse af møder og arrangementer, hvor der etableres direkte kontakt med virksomhederne, er værdifuld da engagement og succesrate kan optimeres og fastholdes i langt højere grad end ved telefonisk eller anden ikke direkte kontakt,</a:t>
            </a:r>
          </a:p>
          <a:p>
            <a:r>
              <a:rPr lang="da-DK" sz="2800" dirty="0" smtClean="0"/>
              <a:t>Betydningen af at Aarhus Kommune via AffaldVarme Aarhus leder denne agenda med </a:t>
            </a:r>
            <a:r>
              <a:rPr lang="da-DK" sz="2800" dirty="0" err="1" smtClean="0"/>
              <a:t>forretningsgørelse</a:t>
            </a:r>
            <a:r>
              <a:rPr lang="da-DK" sz="2800" dirty="0" smtClean="0"/>
              <a:t> af genanvendelse og innovative projekter er markant. Med AffaldVarme som medspiller og bannerfører er rummet for dannelse af symbioser blevet åbnet op og har givet nye muligheder,</a:t>
            </a:r>
          </a:p>
          <a:p>
            <a:r>
              <a:rPr lang="da-DK" sz="2800" dirty="0" smtClean="0"/>
              <a:t>Ting tager tid – symbioser tager længere tid! Virksomhederne har behov for at modnes i processen og skal ofte gå og overveje muligheden i længere tid,</a:t>
            </a:r>
          </a:p>
          <a:p>
            <a:endParaRPr lang="da-DK" sz="2800" dirty="0" smtClean="0"/>
          </a:p>
          <a:p>
            <a:pPr>
              <a:buFontTx/>
              <a:buChar char="-"/>
            </a:pPr>
            <a:endParaRPr lang="da-DK" sz="2800" dirty="0" smtClean="0"/>
          </a:p>
          <a:p>
            <a:pPr>
              <a:buFontTx/>
              <a:buChar char="-"/>
            </a:pPr>
            <a:endParaRPr lang="da-DK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a-DK" sz="3600" dirty="0" smtClean="0"/>
              <a:t>Læring ift. REWARA projektet: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Der er mange mindre iværksættere i området omkring Aarhus, der er omstillingsberedte og villige til at indgå i symbioser. Disse virksomheder drives ofte af et unikt engagement og vilje til at arbejde med cirkulær bæredygtighed og opnå forretningsfordele ved denne omstilling,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Formidling af eksempler på andre virksomheder, der har opnået forretningsfordele ved arbejde med industrielle symbioser er betydningsfuld – meget mere end fortællinger om koncepter, hensigtserklæringer og ideer,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Krav i forbindelse med udbud kan understøtte cirkulær økonomi eller underminere cirkulær økonomi. Vigtigt at overveje krav og få stillet de rigtige.</a:t>
            </a:r>
          </a:p>
          <a:p>
            <a:pPr>
              <a:buFont typeface="Wingdings" pitchFamily="2" charset="2"/>
              <a:buChar char="Ø"/>
            </a:pPr>
            <a:endParaRPr lang="da-DK" sz="3100" dirty="0" smtClean="0"/>
          </a:p>
          <a:p>
            <a:pPr>
              <a:buFontTx/>
              <a:buChar char="-"/>
            </a:pPr>
            <a:endParaRPr lang="da-DK" sz="2800" dirty="0" smtClean="0"/>
          </a:p>
          <a:p>
            <a:pPr>
              <a:buFontTx/>
              <a:buChar char="-"/>
            </a:pPr>
            <a:endParaRPr lang="da-DK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a-DK" sz="4000" dirty="0" smtClean="0"/>
              <a:t>Læring generelt ift. bredt funderede innovationsprojekter: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Organisering og kommunikation er meget ressourcetungt i denne type brede projekter – ressourcer bør afklares og tænkes ind fra starten,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Innovationsprojekter udvikler sig sjældent lineært snarere lettere </a:t>
            </a:r>
            <a:r>
              <a:rPr lang="da-DK" sz="3600" dirty="0" err="1" smtClean="0"/>
              <a:t>krusedulle-agtigt</a:t>
            </a:r>
            <a:r>
              <a:rPr lang="da-DK" sz="36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Tværgående bestemmelse er svær – hvor ligger beslutningsmagten og kompetencen?,</a:t>
            </a:r>
          </a:p>
          <a:p>
            <a:pPr>
              <a:buFont typeface="Wingdings" pitchFamily="2" charset="2"/>
              <a:buChar char="Ø"/>
            </a:pPr>
            <a:r>
              <a:rPr lang="da-DK" sz="3600" dirty="0" smtClean="0"/>
              <a:t>Projekter af denne type giver et uvurderligt samarbejde og netværk med interne/eksterne aktører i form af ressourcepersoner, interesseorganisationer og private virksomheder. Disse netværk kan skabe nye synergier / samarbejder og være katalysatorer på andre projekter. </a:t>
            </a:r>
          </a:p>
          <a:p>
            <a:pPr>
              <a:buFont typeface="Wingdings" pitchFamily="2" charset="2"/>
              <a:buChar char="Ø"/>
            </a:pPr>
            <a:endParaRPr lang="da-DK" sz="3600" dirty="0" smtClean="0"/>
          </a:p>
          <a:p>
            <a:pPr>
              <a:buFont typeface="Wingdings" pitchFamily="2" charset="2"/>
              <a:buChar char="Ø"/>
            </a:pPr>
            <a:endParaRPr lang="da-DK" sz="3600" dirty="0" smtClean="0"/>
          </a:p>
          <a:p>
            <a:pPr>
              <a:buFontTx/>
              <a:buChar char="-"/>
            </a:pPr>
            <a:endParaRPr lang="da-DK" sz="2800" dirty="0" smtClean="0"/>
          </a:p>
          <a:p>
            <a:pPr>
              <a:buFontTx/>
              <a:buChar char="-"/>
            </a:pPr>
            <a:endParaRPr lang="da-DK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Miljø og Energi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3255954"/>
            <a:ext cx="5616624" cy="309135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</p:spPr>
        <p:txBody>
          <a:bodyPr/>
          <a:lstStyle/>
          <a:p>
            <a:pPr algn="l"/>
            <a:r>
              <a:rPr lang="da-DK" sz="2400" dirty="0" smtClean="0"/>
              <a:t>AffaldVarme Aarhus – en del af Teknik og Miljø</a:t>
            </a:r>
            <a:endParaRPr lang="da-DK" sz="2400" dirty="0"/>
          </a:p>
        </p:txBody>
      </p:sp>
      <p:sp>
        <p:nvSpPr>
          <p:cNvPr id="8" name="Ellipse 7"/>
          <p:cNvSpPr/>
          <p:nvPr/>
        </p:nvSpPr>
        <p:spPr>
          <a:xfrm>
            <a:off x="3203848" y="5373216"/>
            <a:ext cx="1080120" cy="10081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>
            <a:off x="3491880" y="2636912"/>
            <a:ext cx="1512168" cy="122413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dsholder til indhold 3" descr="Teknik og Miljø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484784"/>
            <a:ext cx="3947899" cy="2836912"/>
          </a:xfrm>
        </p:spPr>
      </p:pic>
    </p:spTree>
    <p:extLst>
      <p:ext uri="{BB962C8B-B14F-4D97-AF65-F5344CB8AC3E}">
        <p14:creationId xmlns:p14="http://schemas.microsoft.com/office/powerpoint/2010/main" val="166146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685800"/>
          </a:xfrm>
        </p:spPr>
        <p:txBody>
          <a:bodyPr/>
          <a:lstStyle/>
          <a:p>
            <a:pPr algn="l" eaLnBrk="1" hangingPunct="1"/>
            <a:r>
              <a:rPr lang="da-DK" sz="2800" dirty="0" smtClean="0"/>
              <a:t>Affaldsplan 2015 - 2018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835696" y="2060848"/>
            <a:ext cx="370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hlinkClick r:id="rId2"/>
              </a:rPr>
              <a:t>www.aarhusudenaffald.dk</a:t>
            </a:r>
            <a:endParaRPr lang="da-DK" sz="2400" dirty="0" smtClean="0"/>
          </a:p>
          <a:p>
            <a:endParaRPr lang="da-DK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395536" y="299695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Nye initiativer i Affaldsplan:</a:t>
            </a:r>
          </a:p>
          <a:p>
            <a:pPr>
              <a:buFont typeface="Wingdings" pitchFamily="2" charset="2"/>
              <a:buChar char="Ø"/>
            </a:pP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Sortering af flere fraktioner (metal og plast og mere papir/pap), </a:t>
            </a:r>
          </a:p>
          <a:p>
            <a:pPr>
              <a:buFont typeface="Wingdings" pitchFamily="2" charset="2"/>
              <a:buChar char="Ø"/>
            </a:pP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Mobil sorteringsgård,</a:t>
            </a:r>
          </a:p>
          <a:p>
            <a:pPr>
              <a:buFont typeface="Wingdings" pitchFamily="2" charset="2"/>
              <a:buChar char="Ø"/>
            </a:pP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Opmærksomhed på storskraldsordningen–hold kommunen ren,</a:t>
            </a:r>
          </a:p>
          <a:p>
            <a:pPr>
              <a:buFont typeface="Wingdings" pitchFamily="2" charset="2"/>
              <a:buChar char="Ø"/>
            </a:pP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ReUse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direkte genbrug og byttekultur.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Idekatalog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2600" dirty="0" smtClean="0"/>
              <a:t>Idekatalog til udvikling af affaldskoncept i ny bydel Lisbjerg: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Konceptuel fortætning af nyt byområde, med henblik på at mindske arealforbrug, forsyningsledninger, rejseaktivitet, samt opnå synergieffekter mv.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Arealudlæg med dynamisk landskabelig bearbejdning, tilpasning ift. terræn, lokal genanvendelse af rømmet muld og lerlag der sidenhen kan genanvendes,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Udformning af boligområder med fælles affaldsløsninger og sortering, afsætning af areal til storskrald, areal til kompostering, areal til hønsehold og bytte af eksempelvis byggematerialer,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Lokal genanvendelse af materialer, som nedknust beton til erstatning af stabilgrus, 	</a:t>
            </a:r>
          </a:p>
          <a:p>
            <a:pPr>
              <a:buNone/>
            </a:pPr>
            <a:endParaRPr lang="da-DK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Idekatalog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2600" dirty="0" smtClean="0"/>
              <a:t>Idekatalog til udvikling af affaldskoncept i ny bydel Lisbjerg: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Koordineret genbrug af bygningsdele og genanvendelse af byggematerialer. Også i anlægsfasen!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Oprettelse af byggevarekatalog, med ressourcer hentet fra </a:t>
            </a:r>
            <a:r>
              <a:rPr lang="da-DK" sz="2400" dirty="0" err="1" smtClean="0"/>
              <a:t>by-omdannelsesområder</a:t>
            </a:r>
            <a:r>
              <a:rPr lang="da-DK" sz="2400" dirty="0" smtClean="0"/>
              <a:t> mv.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Pladskrav til sorteringsordninger tænkes ind i de enkelte boliger/bygninger fra start,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Udformning af bebyggelse med hensigtsmæssig placering ift. energiforbrug, som eksempelvist solfangere, dobbelte facader mv., 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Kompostering af organisk køkkenaffald og haveaffald,</a:t>
            </a:r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Anlæg af køkkenhaver, plantekasser, </a:t>
            </a:r>
            <a:r>
              <a:rPr lang="da-DK" sz="2400" dirty="0" err="1" smtClean="0"/>
              <a:t>byhaver</a:t>
            </a:r>
            <a:r>
              <a:rPr lang="da-DK" sz="2400" dirty="0" smtClean="0"/>
              <a:t> m.v. til lokal genanvendelse af kompost.	</a:t>
            </a:r>
          </a:p>
          <a:p>
            <a:pPr>
              <a:buNone/>
            </a:pPr>
            <a:endParaRPr lang="da-DK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z="28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"/>
          </a:blip>
          <a:srcRect l="21420" t="47971" r="23445" b="15732"/>
          <a:stretch>
            <a:fillRect/>
          </a:stretch>
        </p:blipFill>
        <p:spPr bwMode="auto">
          <a:xfrm>
            <a:off x="457200" y="2276872"/>
            <a:ext cx="8229600" cy="33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11560" y="14847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Afrunding og spørgsmål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685800"/>
          </a:xfrm>
        </p:spPr>
        <p:txBody>
          <a:bodyPr/>
          <a:lstStyle/>
          <a:p>
            <a:pPr algn="l" eaLnBrk="1" hangingPunct="1"/>
            <a:r>
              <a:rPr lang="da-DK" sz="2800" dirty="0" smtClean="0"/>
              <a:t>Om AffaldVarme Aarhus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755576" y="184482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Scope for AffaldVarme Aarhus (AVA):</a:t>
            </a:r>
          </a:p>
          <a:p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Affaldshåndtering og levering af fjernvarme i Aarhus Kommune.</a:t>
            </a:r>
          </a:p>
          <a:p>
            <a:endParaRPr lang="da-DK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Ansatte i AVA: ca. 320</a:t>
            </a:r>
          </a:p>
          <a:p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Omsætning: ca. 3,0 mia. årligt</a:t>
            </a:r>
          </a:p>
          <a:p>
            <a:endParaRPr lang="da-DK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 er certificeret  i </a:t>
            </a:r>
            <a:r>
              <a:rPr lang="da-DK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fht</a:t>
            </a:r>
            <a:r>
              <a:rPr lang="da-D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miljø, arbejdsmiljø og energi (MEA). </a:t>
            </a:r>
          </a:p>
        </p:txBody>
      </p:sp>
      <p:pic>
        <p:nvPicPr>
          <p:cNvPr id="6" name="Picture 12" descr="nedgravede-sønder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24944"/>
            <a:ext cx="1430375" cy="1440160"/>
          </a:xfrm>
          <a:prstGeom prst="rect">
            <a:avLst/>
          </a:prstGeom>
          <a:noFill/>
        </p:spPr>
      </p:pic>
      <p:pic>
        <p:nvPicPr>
          <p:cNvPr id="7" name="Billede 6" descr="438-x-142-radiator.jpg"/>
          <p:cNvPicPr>
            <a:picLocks noChangeAspect="1"/>
          </p:cNvPicPr>
          <p:nvPr/>
        </p:nvPicPr>
        <p:blipFill>
          <a:blip r:embed="rId3" cstate="print"/>
          <a:srcRect l="7711" r="59869"/>
          <a:stretch>
            <a:fillRect/>
          </a:stretch>
        </p:blipFill>
        <p:spPr>
          <a:xfrm>
            <a:off x="7092280" y="3501008"/>
            <a:ext cx="1334918" cy="13681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7773988" cy="685800"/>
          </a:xfrm>
        </p:spPr>
        <p:txBody>
          <a:bodyPr/>
          <a:lstStyle/>
          <a:p>
            <a:pPr algn="l" eaLnBrk="1" hangingPunct="1"/>
            <a:r>
              <a:rPr lang="da-DK" sz="2800" dirty="0" smtClean="0"/>
              <a:t>Affaldsmængder</a:t>
            </a:r>
          </a:p>
        </p:txBody>
      </p:sp>
      <p:sp>
        <p:nvSpPr>
          <p:cNvPr id="20483" name="Pladsholder til indhold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2000" dirty="0" smtClean="0"/>
              <a:t>500.000 tons erhvervsaffald </a:t>
            </a:r>
          </a:p>
          <a:p>
            <a:pPr eaLnBrk="1" hangingPunct="1"/>
            <a:r>
              <a:rPr lang="da-DK" sz="2000" dirty="0" smtClean="0"/>
              <a:t>216.000 tons privataffald (</a:t>
            </a:r>
            <a:r>
              <a:rPr lang="da-DK" sz="2000" dirty="0" err="1" smtClean="0"/>
              <a:t>incl.erhverv</a:t>
            </a:r>
            <a:r>
              <a:rPr lang="da-DK" sz="2000" dirty="0" smtClean="0"/>
              <a:t> på genbrugsstationer)</a:t>
            </a:r>
          </a:p>
          <a:p>
            <a:pPr eaLnBrk="1" hangingPunct="1"/>
            <a:r>
              <a:rPr lang="da-DK" sz="2000" dirty="0" smtClean="0"/>
              <a:t>6 genbrugsstationer, 1 forbrændingsanlæg samt få genanvendelsesanlæg</a:t>
            </a:r>
          </a:p>
          <a:p>
            <a:pPr eaLnBrk="1" hangingPunct="1"/>
            <a:r>
              <a:rPr lang="da-DK" sz="2000" dirty="0" smtClean="0"/>
              <a:t>Affald fra Aarhus giver 16 % af fjernvarmen</a:t>
            </a:r>
          </a:p>
        </p:txBody>
      </p:sp>
      <p:pic>
        <p:nvPicPr>
          <p:cNvPr id="20484" name="Picture 5" descr="Side_11_081103_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786190"/>
            <a:ext cx="1944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Genbrugs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14752"/>
            <a:ext cx="18732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affa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a-DK" sz="3600" dirty="0" smtClean="0"/>
              <a:t>Via Regionens Rethink Business</a:t>
            </a:r>
          </a:p>
          <a:p>
            <a:pPr>
              <a:buNone/>
            </a:pPr>
            <a:r>
              <a:rPr lang="da-DK" sz="3600" dirty="0" smtClean="0"/>
              <a:t>Kommunepulje har Aarhus Kommune</a:t>
            </a:r>
          </a:p>
          <a:p>
            <a:pPr>
              <a:buNone/>
            </a:pPr>
            <a:r>
              <a:rPr lang="da-DK" sz="3600" dirty="0" smtClean="0"/>
              <a:t>fået støtte til at gennemføre Projektet</a:t>
            </a:r>
          </a:p>
          <a:p>
            <a:pPr>
              <a:buNone/>
            </a:pPr>
            <a:r>
              <a:rPr lang="da-DK" sz="3600" dirty="0" smtClean="0"/>
              <a:t>REuse WAste Ressources Aarhus</a:t>
            </a:r>
          </a:p>
          <a:p>
            <a:pPr>
              <a:buNone/>
            </a:pPr>
            <a:r>
              <a:rPr lang="da-DK" sz="3600" dirty="0" smtClean="0"/>
              <a:t>(REWARA) i perioden 2014-2015,</a:t>
            </a:r>
          </a:p>
          <a:p>
            <a:pPr>
              <a:buNone/>
            </a:pPr>
            <a:r>
              <a:rPr lang="da-DK" sz="2400" dirty="0" smtClean="0"/>
              <a:t> </a:t>
            </a:r>
          </a:p>
          <a:p>
            <a:pPr>
              <a:buNone/>
            </a:pPr>
            <a:r>
              <a:rPr lang="da-DK" sz="3300" dirty="0" smtClean="0"/>
              <a:t>REWARA projektet består af følgende</a:t>
            </a:r>
          </a:p>
          <a:p>
            <a:pPr>
              <a:buNone/>
            </a:pPr>
            <a:r>
              <a:rPr lang="da-DK" sz="3300" dirty="0" smtClean="0"/>
              <a:t>Delprojekter:</a:t>
            </a:r>
          </a:p>
          <a:p>
            <a:pPr>
              <a:buNone/>
            </a:pPr>
            <a:endParaRPr lang="da-DK" sz="3300" dirty="0" smtClean="0"/>
          </a:p>
          <a:p>
            <a:pPr>
              <a:buNone/>
            </a:pPr>
            <a:endParaRPr lang="da-DK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dirty="0" smtClean="0"/>
              <a:t>Delprojekter i REWARA</a:t>
            </a:r>
          </a:p>
          <a:p>
            <a:pPr lvl="0">
              <a:buFont typeface="Wingdings" pitchFamily="2" charset="2"/>
              <a:buChar char="Ø"/>
            </a:pPr>
            <a:r>
              <a:rPr lang="da-DK" sz="2000" dirty="0" smtClean="0"/>
              <a:t>Delprojekt 1A:REWARA, Erhvervsudviklingsprojekt,</a:t>
            </a:r>
          </a:p>
          <a:p>
            <a:pPr>
              <a:buNone/>
            </a:pPr>
            <a:r>
              <a:rPr lang="da-DK" sz="2000" dirty="0" smtClean="0"/>
              <a:t>	</a:t>
            </a:r>
            <a:r>
              <a:rPr lang="da-DK" sz="1900" dirty="0" smtClean="0"/>
              <a:t>Projektet har det primære formål at igangsætte samarbejder omkring konkrete væsentlige affaldsstrømme blandt private og offentlige virksomheder i Aarhus Kommune. Fokus er, om det er muligt at matche en virksomheds restprodukt til ressource hos en anden virksomhed. Konkret skal der etableres minimum 5 konkrete samarbejder omkring affaldsstrømme med et rentabelt forretningsgrundlag.</a:t>
            </a:r>
          </a:p>
          <a:p>
            <a:pPr>
              <a:buNone/>
            </a:pPr>
            <a:endParaRPr lang="da-DK" sz="1900" dirty="0" smtClean="0"/>
          </a:p>
          <a:p>
            <a:pPr lvl="0">
              <a:buFont typeface="Wingdings" pitchFamily="2" charset="2"/>
              <a:buChar char="Ø"/>
            </a:pPr>
            <a:r>
              <a:rPr lang="da-DK" sz="1900" dirty="0" smtClean="0"/>
              <a:t>Delprojekt 1B: REWARA, Cirkulær økonomi i indkøb,</a:t>
            </a:r>
          </a:p>
          <a:p>
            <a:pPr lvl="0">
              <a:buNone/>
            </a:pPr>
            <a:r>
              <a:rPr lang="da-DK" sz="1900" dirty="0" smtClean="0"/>
              <a:t>	Opkvalificering af medarbejder(e) indenfor cirkulær økonomi i indkøbsafdelingen  samt udarbejdelse af retningslinjer ift. cirkulær økonomi.</a:t>
            </a:r>
          </a:p>
          <a:p>
            <a:pPr lvl="0">
              <a:buNone/>
            </a:pPr>
            <a:endParaRPr lang="da-DK" sz="1500" dirty="0" smtClean="0"/>
          </a:p>
          <a:p>
            <a:pPr lvl="0">
              <a:buFont typeface="Wingdings" pitchFamily="2" charset="2"/>
              <a:buChar char="Ø"/>
            </a:pPr>
            <a:r>
              <a:rPr lang="da-DK" sz="1900" dirty="0" smtClean="0"/>
              <a:t>Delprojekt 2: REWARA, ReUseCenter,</a:t>
            </a:r>
          </a:p>
          <a:p>
            <a:pPr>
              <a:buNone/>
            </a:pPr>
            <a:r>
              <a:rPr lang="da-DK" sz="1900" dirty="0" smtClean="0"/>
              <a:t>	Projektet har det primære formål at skabe grundlag for et erhvervsrettet innovationsspor på ReUseCenter (”ny by genbrugsstation”) på Godsbanen. ReUseCenter er et forsøgsprojekt, hvor direkte genbrug og øget genanvendelse er i fokus, både i relationen borger til borger og i relationen borger til virksomhed. Projektet indgår i udvikling af Aarhus som kulturhovedstad i 2017.</a:t>
            </a:r>
          </a:p>
          <a:p>
            <a:pPr>
              <a:buNone/>
            </a:pPr>
            <a:endParaRPr lang="da-DK" sz="1900" dirty="0" smtClean="0"/>
          </a:p>
          <a:p>
            <a:pPr>
              <a:buFont typeface="Wingdings" pitchFamily="2" charset="2"/>
              <a:buChar char="Ø"/>
            </a:pPr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Status REWARA, Erhvervsudviklingsprojekt (delprojekt 1 A)</a:t>
            </a:r>
          </a:p>
          <a:p>
            <a:pPr>
              <a:buNone/>
            </a:pPr>
            <a:endParaRPr lang="da-DK" sz="800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8160" r="3701" b="20801"/>
          <a:stretch>
            <a:fillRect/>
          </a:stretch>
        </p:blipFill>
        <p:spPr bwMode="auto">
          <a:xfrm flipV="1">
            <a:off x="14221072" y="11997951"/>
            <a:ext cx="3600400" cy="9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REWARA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da-DK" dirty="0" smtClean="0"/>
              <a:t>COWI er konsulent på</a:t>
            </a:r>
          </a:p>
          <a:p>
            <a:pPr lvl="0">
              <a:buNone/>
            </a:pPr>
            <a:r>
              <a:rPr lang="da-DK" dirty="0" smtClean="0"/>
              <a:t>Erhvervsudviklingsprojekt i forhold til:</a:t>
            </a:r>
          </a:p>
          <a:p>
            <a:pPr lvl="0">
              <a:buFont typeface="Wingdings" pitchFamily="2" charset="2"/>
              <a:buChar char="Ø"/>
            </a:pPr>
            <a:r>
              <a:rPr lang="da-DK" dirty="0" smtClean="0"/>
              <a:t>Kortlægning af væsentlige affaldsstrømme i Aarhus Kommune (via ADS),</a:t>
            </a:r>
          </a:p>
          <a:p>
            <a:pPr lvl="0">
              <a:buFont typeface="Wingdings" pitchFamily="2" charset="2"/>
              <a:buChar char="Ø"/>
            </a:pPr>
            <a:r>
              <a:rPr lang="da-DK" dirty="0" smtClean="0"/>
              <a:t>Anbefalinger af konkrete samarbejder omkring affaldsstrømme i Aarhus Kommune, </a:t>
            </a:r>
          </a:p>
          <a:p>
            <a:pPr lvl="0">
              <a:buFont typeface="Wingdings" pitchFamily="2" charset="2"/>
              <a:buChar char="Ø"/>
            </a:pPr>
            <a:r>
              <a:rPr lang="da-DK" dirty="0" smtClean="0"/>
              <a:t>Aftale om og igangsætning af minimum 5 konkrete samarbejder omkring affaldsstrømme med et rentabelt forretningsgrundlag, </a:t>
            </a:r>
          </a:p>
          <a:p>
            <a:pPr lvl="0">
              <a:buNone/>
            </a:pPr>
            <a:r>
              <a:rPr lang="da-DK"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REWARA</a:t>
            </a:r>
            <a:endParaRPr lang="da-DK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754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611560" y="141277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>
                <a:solidFill>
                  <a:schemeClr val="bg1">
                    <a:lumMod val="50000"/>
                  </a:schemeClr>
                </a:solidFill>
              </a:rPr>
              <a:t>Tidsplan</a:t>
            </a:r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rhusKommuneMTM">
  <a:themeElements>
    <a:clrScheme name="Aarhus Kommune MT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86C0B4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rhus Kommune gr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rhus Kommune bl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858</Words>
  <Application>Microsoft Macintosh PowerPoint</Application>
  <PresentationFormat>On-screen Show (4:3)</PresentationFormat>
  <Paragraphs>122</Paragraphs>
  <Slides>23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AarhusKommuneMTM</vt:lpstr>
      <vt:lpstr>Aarhus Kommune grå</vt:lpstr>
      <vt:lpstr>Aarhus Kommune blå</vt:lpstr>
      <vt:lpstr> REWARA  Cirkulær økonomi Lisbjerg d. 12.8.2015  </vt:lpstr>
      <vt:lpstr>AffaldVarme Aarhus – en del af Teknik og Miljø</vt:lpstr>
      <vt:lpstr>Om AffaldVarme Aarhus</vt:lpstr>
      <vt:lpstr>Affaldsmængder</vt:lpstr>
      <vt:lpstr>REWARA</vt:lpstr>
      <vt:lpstr>REWARA</vt:lpstr>
      <vt:lpstr>REWARA</vt:lpstr>
      <vt:lpstr>REWARA</vt:lpstr>
      <vt:lpstr>REWARA</vt:lpstr>
      <vt:lpstr>REWARA</vt:lpstr>
      <vt:lpstr>REWARA</vt:lpstr>
      <vt:lpstr>REWARA</vt:lpstr>
      <vt:lpstr>REWARA</vt:lpstr>
      <vt:lpstr>ReUse åbning 18. april 2015</vt:lpstr>
      <vt:lpstr>ReUse opstart - iværksætteri </vt:lpstr>
      <vt:lpstr>ReUse andre aktiviteter</vt:lpstr>
      <vt:lpstr>REWARA</vt:lpstr>
      <vt:lpstr>REWARA</vt:lpstr>
      <vt:lpstr>REWARA</vt:lpstr>
      <vt:lpstr>Affaldsplan 2015 - 2018 </vt:lpstr>
      <vt:lpstr>Idekatalog</vt:lpstr>
      <vt:lpstr>Idekatalog</vt:lpstr>
      <vt:lpstr>PowerPoint Presentation</vt:lpstr>
    </vt:vector>
  </TitlesOfParts>
  <Company>Århus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Anders Gejl</dc:creator>
  <cp:lastModifiedBy>Administrator</cp:lastModifiedBy>
  <cp:revision>138</cp:revision>
  <dcterms:created xsi:type="dcterms:W3CDTF">2011-01-03T09:57:44Z</dcterms:created>
  <dcterms:modified xsi:type="dcterms:W3CDTF">2015-08-17T10:02:26Z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-692657215</vt:i4>
  </property>
  <property fmtid="{D5CDD505-2E9C-101B-9397-08002B2CF9AE}" pid="3" name="_NewReviewCycle">
    <vt:lpwstr/>
  </property>
  <property fmtid="{D5CDD505-2E9C-101B-9397-08002B2CF9AE}" pid="4" name="_EmailSubject">
    <vt:lpwstr>Aarhus Kommune CØ projekt - mulighed for syntese</vt:lpwstr>
  </property>
  <property fmtid="{D5CDD505-2E9C-101B-9397-08002B2CF9AE}" pid="5" name="_AuthorEmail">
    <vt:lpwstr>hatj@aarhus.dk</vt:lpwstr>
  </property>
  <property fmtid="{D5CDD505-2E9C-101B-9397-08002B2CF9AE}" pid="6" name="_AuthorEmailDisplayName">
    <vt:lpwstr>Hanne Tokkesdal Jensen</vt:lpwstr>
  </property>
  <property fmtid="{D5CDD505-2E9C-101B-9397-08002B2CF9AE}" pid="7" name="_PreviousAdHocReviewCycleID">
    <vt:i4>-692657215</vt:i4>
  </property>
</Properties>
</file>